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0"/>
  </p:normalViewPr>
  <p:slideViewPr>
    <p:cSldViewPr snapToGrid="0">
      <p:cViewPr varScale="1">
        <p:scale>
          <a:sx n="106" d="100"/>
          <a:sy n="106"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E3D760-35EB-767F-A371-280CAB33A0F3}"/>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5AAE6CF5-00AA-A047-1AAF-5061B1853A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BF5A9865-877F-1E1E-0F8A-FCD2015AE44D}"/>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8BEF8F40-467F-8FE8-6311-093489263BDB}"/>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E5E7EF4-CC7B-B330-6724-5EA979A68E22}"/>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979476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11B8C9-B369-0141-5F1A-F975E25D491F}"/>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CE0CC618-861D-0C4C-346C-94103DC9FCBD}"/>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EBDB95BD-6649-5DC8-4D69-8A323A378D13}"/>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770E5D05-0811-10B5-C034-722DBD6396F1}"/>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FE33C9C-72B1-49D1-ADB3-232DDE0EA7F4}"/>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2610418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A6AA02D-14C6-0340-C2B2-93E289302F96}"/>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0093256-2A8E-0DA6-0F15-54D3E594AF23}"/>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6C05D847-1DC5-10CB-A775-ECE54309F84D}"/>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125DBD22-6953-334D-F292-B45CD4DD5EB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516F5632-FBE4-AEBA-60C4-67591D2252EC}"/>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1334898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3453A5-EC0D-8D66-FDC3-01503A462EFF}"/>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7C03F7F0-180C-5A5A-6AF7-1759174E6759}"/>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6E5462A4-68A0-AF59-D09C-1FC0DC69C9F8}"/>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297C4FFD-0320-9466-D359-F7825046909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3E91910D-CF57-7C02-5E2B-B8AE3EF5A7BD}"/>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459635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F24F48-7FE8-4DBB-63D2-18689A857CC2}"/>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1C202FAD-7BF8-68D3-0956-8299ED85CF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823A84CB-C226-D170-A79E-805141083635}"/>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396F2A49-944F-D756-5F5C-76534B76DD8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1F159969-F212-38F8-1563-0C790A7D4175}"/>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3249929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A0FA1F-E42E-99FC-48C4-93EA09308EE5}"/>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AD100680-7AF6-13AC-4A39-0345C3B681D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0F2E90CA-ABE6-07C3-1EF5-82CD0259263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8475319-91C3-0944-1CC1-022D869134B5}"/>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6" name="Marcador de pie de página 5">
            <a:extLst>
              <a:ext uri="{FF2B5EF4-FFF2-40B4-BE49-F238E27FC236}">
                <a16:creationId xmlns:a16="http://schemas.microsoft.com/office/drawing/2014/main" id="{04321C26-A377-0043-FF51-B8E6BC07E51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1BE5397-76CB-F1E1-B8BD-15376ADF890B}"/>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2047852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E687AF-0FCC-1D0D-7A33-C25BA2DB00E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EBD6636-9879-F1F4-7AF9-B22C428FDC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8CABB33-0EAD-AE77-5F30-EC479871195C}"/>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F4C7BF94-0D29-C47A-C303-72D279E148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BBC28D5D-7875-0798-9B1E-85BAC9E52949}"/>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8D0733C3-432F-F81A-BBBF-F2159A1A5BFD}"/>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8" name="Marcador de pie de página 7">
            <a:extLst>
              <a:ext uri="{FF2B5EF4-FFF2-40B4-BE49-F238E27FC236}">
                <a16:creationId xmlns:a16="http://schemas.microsoft.com/office/drawing/2014/main" id="{08AC45F3-9313-638E-128C-8EDF930571B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A59B8C6B-3D40-1810-9722-6BAAF203ABF1}"/>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4219288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5B6748-DC93-D2B9-4561-BB6F34466670}"/>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F138237B-05C1-1118-FB8D-9D9FE5A7717D}"/>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4" name="Marcador de pie de página 3">
            <a:extLst>
              <a:ext uri="{FF2B5EF4-FFF2-40B4-BE49-F238E27FC236}">
                <a16:creationId xmlns:a16="http://schemas.microsoft.com/office/drawing/2014/main" id="{38C66097-8F94-D8D8-482B-B1807734A7EA}"/>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41AFB3CE-9D4B-686D-46B6-AE092320DB4F}"/>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1671048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EF0FC86-DA0C-CFDB-94E3-3AE2916FDA4E}"/>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3" name="Marcador de pie de página 2">
            <a:extLst>
              <a:ext uri="{FF2B5EF4-FFF2-40B4-BE49-F238E27FC236}">
                <a16:creationId xmlns:a16="http://schemas.microsoft.com/office/drawing/2014/main" id="{75BECD83-BAAC-DCBE-5C8E-D50355BFC472}"/>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60E8ACFE-3E3B-BA0E-5F81-6C46FB31E4BE}"/>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2864772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4AEEDE-8252-49A3-5BE5-2FF5B3954FAB}"/>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9740769B-FF73-0185-FB4F-8BA8323D26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71CE0AC6-D040-7F2B-C4BC-855B8866B7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2A8E04E7-1DC4-0E80-1BF5-DA867ABA78B1}"/>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6" name="Marcador de pie de página 5">
            <a:extLst>
              <a:ext uri="{FF2B5EF4-FFF2-40B4-BE49-F238E27FC236}">
                <a16:creationId xmlns:a16="http://schemas.microsoft.com/office/drawing/2014/main" id="{25D16324-383B-84B3-E431-1E2FA3E3963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9452CEB-B8B5-F847-0362-A93B7D0A0AC3}"/>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2879921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6C48F5-B87C-E7B8-28E0-4F80636A3A0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02F5E18-28EE-66E4-D7E1-F3D0F5EE9A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95FC77A8-4272-F832-76A3-C8A3012EA7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65D701F2-7925-006B-A748-80F66F5324FB}"/>
              </a:ext>
            </a:extLst>
          </p:cNvPr>
          <p:cNvSpPr>
            <a:spLocks noGrp="1"/>
          </p:cNvSpPr>
          <p:nvPr>
            <p:ph type="dt" sz="half" idx="10"/>
          </p:nvPr>
        </p:nvSpPr>
        <p:spPr/>
        <p:txBody>
          <a:bodyPr/>
          <a:lstStyle/>
          <a:p>
            <a:fld id="{66A8B95A-30CC-2E43-9E64-04E98C57C278}" type="datetimeFigureOut">
              <a:rPr lang="es-ES_tradnl" smtClean="0"/>
              <a:t>23/03/2023</a:t>
            </a:fld>
            <a:endParaRPr lang="es-ES_tradnl"/>
          </a:p>
        </p:txBody>
      </p:sp>
      <p:sp>
        <p:nvSpPr>
          <p:cNvPr id="6" name="Marcador de pie de página 5">
            <a:extLst>
              <a:ext uri="{FF2B5EF4-FFF2-40B4-BE49-F238E27FC236}">
                <a16:creationId xmlns:a16="http://schemas.microsoft.com/office/drawing/2014/main" id="{C5301417-F3D0-0244-62B7-D447E1477D45}"/>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78426843-2C55-444C-1F81-E1B84AE87039}"/>
              </a:ext>
            </a:extLst>
          </p:cNvPr>
          <p:cNvSpPr>
            <a:spLocks noGrp="1"/>
          </p:cNvSpPr>
          <p:nvPr>
            <p:ph type="sldNum" sz="quarter" idx="12"/>
          </p:nvPr>
        </p:nvSpPr>
        <p:spPr/>
        <p:txBody>
          <a:body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1081127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3775E4E-F87D-A574-5381-8D03796ABA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3EBA80A3-25BA-F17E-9D68-97F4B30A5C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101C9834-4870-4596-35CF-832E0017A4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A8B95A-30CC-2E43-9E64-04E98C57C278}" type="datetimeFigureOut">
              <a:rPr lang="es-ES_tradnl" smtClean="0"/>
              <a:t>23/03/2023</a:t>
            </a:fld>
            <a:endParaRPr lang="es-ES_tradnl"/>
          </a:p>
        </p:txBody>
      </p:sp>
      <p:sp>
        <p:nvSpPr>
          <p:cNvPr id="5" name="Marcador de pie de página 4">
            <a:extLst>
              <a:ext uri="{FF2B5EF4-FFF2-40B4-BE49-F238E27FC236}">
                <a16:creationId xmlns:a16="http://schemas.microsoft.com/office/drawing/2014/main" id="{C6D5EC99-C1E1-8EA1-CDC6-D2FF75893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9BB071E8-3F74-5675-DEF8-3E4AF7DF2E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F841F2-272A-6A4F-881B-F972F02221EC}" type="slidenum">
              <a:rPr lang="es-ES_tradnl" smtClean="0"/>
              <a:t>‹Nº›</a:t>
            </a:fld>
            <a:endParaRPr lang="es-ES_tradnl"/>
          </a:p>
        </p:txBody>
      </p:sp>
    </p:spTree>
    <p:extLst>
      <p:ext uri="{BB962C8B-B14F-4D97-AF65-F5344CB8AC3E}">
        <p14:creationId xmlns:p14="http://schemas.microsoft.com/office/powerpoint/2010/main" val="2213158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AFA92C-CD46-B9B8-5AB6-772FE54F5717}"/>
              </a:ext>
            </a:extLst>
          </p:cNvPr>
          <p:cNvSpPr>
            <a:spLocks noGrp="1"/>
          </p:cNvSpPr>
          <p:nvPr>
            <p:ph type="ctrTitle"/>
          </p:nvPr>
        </p:nvSpPr>
        <p:spPr/>
        <p:txBody>
          <a:bodyPr/>
          <a:lstStyle/>
          <a:p>
            <a:r>
              <a:rPr lang="es-ES_tradnl" dirty="0"/>
              <a:t>Capítulo 2. El modelo de Solow-</a:t>
            </a:r>
            <a:r>
              <a:rPr lang="es-ES_tradnl" dirty="0" err="1"/>
              <a:t>Swan</a:t>
            </a:r>
            <a:endParaRPr lang="es-ES_tradnl" dirty="0"/>
          </a:p>
        </p:txBody>
      </p:sp>
      <p:sp>
        <p:nvSpPr>
          <p:cNvPr id="3" name="Subtítulo 2">
            <a:extLst>
              <a:ext uri="{FF2B5EF4-FFF2-40B4-BE49-F238E27FC236}">
                <a16:creationId xmlns:a16="http://schemas.microsoft.com/office/drawing/2014/main" id="{32AC5FCD-B419-E8EF-2F1F-D8A103E24E5D}"/>
              </a:ext>
            </a:extLst>
          </p:cNvPr>
          <p:cNvSpPr>
            <a:spLocks noGrp="1"/>
          </p:cNvSpPr>
          <p:nvPr>
            <p:ph type="subTitle" idx="1"/>
          </p:nvPr>
        </p:nvSpPr>
        <p:spPr/>
        <p:txBody>
          <a:bodyPr/>
          <a:lstStyle/>
          <a:p>
            <a:r>
              <a:rPr lang="es-ES_tradnl" dirty="0"/>
              <a:t>Una visión intuitiva</a:t>
            </a:r>
          </a:p>
        </p:txBody>
      </p:sp>
    </p:spTree>
    <p:extLst>
      <p:ext uri="{BB962C8B-B14F-4D97-AF65-F5344CB8AC3E}">
        <p14:creationId xmlns:p14="http://schemas.microsoft.com/office/powerpoint/2010/main" val="4087640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56E21F-6261-813F-4B26-140FB895E857}"/>
              </a:ext>
            </a:extLst>
          </p:cNvPr>
          <p:cNvSpPr>
            <a:spLocks noGrp="1"/>
          </p:cNvSpPr>
          <p:nvPr>
            <p:ph type="title"/>
          </p:nvPr>
        </p:nvSpPr>
        <p:spPr/>
        <p:txBody>
          <a:bodyPr/>
          <a:lstStyle/>
          <a:p>
            <a:r>
              <a:rPr lang="es-ES_tradnl" dirty="0"/>
              <a:t>Modelo de Solow-</a:t>
            </a:r>
            <a:r>
              <a:rPr lang="es-ES_tradnl" dirty="0" err="1"/>
              <a:t>Swan</a:t>
            </a:r>
            <a:endParaRPr lang="es-ES_tradnl" dirty="0"/>
          </a:p>
        </p:txBody>
      </p:sp>
      <p:sp>
        <p:nvSpPr>
          <p:cNvPr id="3" name="Marcador de contenido 2">
            <a:extLst>
              <a:ext uri="{FF2B5EF4-FFF2-40B4-BE49-F238E27FC236}">
                <a16:creationId xmlns:a16="http://schemas.microsoft.com/office/drawing/2014/main" id="{B75F1F9F-019F-2032-EC2E-3BD619FA7201}"/>
              </a:ext>
            </a:extLst>
          </p:cNvPr>
          <p:cNvSpPr>
            <a:spLocks noGrp="1"/>
          </p:cNvSpPr>
          <p:nvPr>
            <p:ph idx="1"/>
          </p:nvPr>
        </p:nvSpPr>
        <p:spPr/>
        <p:txBody>
          <a:bodyPr>
            <a:normAutofit lnSpcReduction="10000"/>
          </a:bodyPr>
          <a:lstStyle/>
          <a:p>
            <a:r>
              <a:rPr lang="es-ES_tradnl" dirty="0"/>
              <a:t>El modelo de Solow-</a:t>
            </a:r>
            <a:r>
              <a:rPr lang="es-ES_tradnl" dirty="0" err="1"/>
              <a:t>Swan</a:t>
            </a:r>
            <a:r>
              <a:rPr lang="es-ES_tradnl" dirty="0"/>
              <a:t> fue desarrollado de forma independiente por Robert Solow (1956) en el artículo “Una contribución a la Teoría del Crecimiento Económico”; y por Trevor </a:t>
            </a:r>
            <a:r>
              <a:rPr lang="es-ES_tradnl" dirty="0" err="1"/>
              <a:t>Swan</a:t>
            </a:r>
            <a:r>
              <a:rPr lang="es-ES_tradnl" dirty="0"/>
              <a:t> (1956) en Crecimiento Económico y Acumulación de Capital.</a:t>
            </a:r>
          </a:p>
          <a:p>
            <a:endParaRPr lang="es-ES_tradnl" dirty="0"/>
          </a:p>
          <a:p>
            <a:r>
              <a:rPr lang="es-ES_tradnl" dirty="0"/>
              <a:t>El modelo está sustentado en la función de producción neoclásica, la cual determina la oferta de bienes de la economía (𝑌 ) a través de la combinación de los insumos capital (𝐾) y trabajo (𝐿):</a:t>
            </a:r>
          </a:p>
          <a:p>
            <a:endParaRPr lang="es-ES_tradnl" dirty="0"/>
          </a:p>
          <a:p>
            <a:pPr marL="0" indent="0" algn="ctr">
              <a:buNone/>
            </a:pPr>
            <a:r>
              <a:rPr lang="es-ES_tradnl" dirty="0"/>
              <a:t>𝑌 = 𝐹 (𝐾, 𝐿)</a:t>
            </a:r>
          </a:p>
        </p:txBody>
      </p:sp>
    </p:spTree>
    <p:extLst>
      <p:ext uri="{BB962C8B-B14F-4D97-AF65-F5344CB8AC3E}">
        <p14:creationId xmlns:p14="http://schemas.microsoft.com/office/powerpoint/2010/main" val="3902105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01BFFE-FA0E-25DA-E899-B3F0B17B5158}"/>
              </a:ext>
            </a:extLst>
          </p:cNvPr>
          <p:cNvSpPr>
            <a:spLocks noGrp="1"/>
          </p:cNvSpPr>
          <p:nvPr>
            <p:ph type="title"/>
          </p:nvPr>
        </p:nvSpPr>
        <p:spPr/>
        <p:txBody>
          <a:bodyPr/>
          <a:lstStyle/>
          <a:p>
            <a:r>
              <a:rPr lang="es-ES_tradnl" dirty="0"/>
              <a:t>Función de producción</a:t>
            </a:r>
          </a:p>
        </p:txBody>
      </p:sp>
      <p:sp>
        <p:nvSpPr>
          <p:cNvPr id="3" name="Marcador de contenido 2">
            <a:extLst>
              <a:ext uri="{FF2B5EF4-FFF2-40B4-BE49-F238E27FC236}">
                <a16:creationId xmlns:a16="http://schemas.microsoft.com/office/drawing/2014/main" id="{CE587CCD-096B-5A5D-34E4-C8817D49DF10}"/>
              </a:ext>
            </a:extLst>
          </p:cNvPr>
          <p:cNvSpPr>
            <a:spLocks noGrp="1"/>
          </p:cNvSpPr>
          <p:nvPr>
            <p:ph idx="1"/>
          </p:nvPr>
        </p:nvSpPr>
        <p:spPr>
          <a:xfrm>
            <a:off x="838200" y="1825625"/>
            <a:ext cx="5408221" cy="4351338"/>
          </a:xfrm>
        </p:spPr>
        <p:txBody>
          <a:bodyPr/>
          <a:lstStyle/>
          <a:p>
            <a:r>
              <a:rPr lang="es-ES_tradnl" dirty="0"/>
              <a:t>Es usual representar la función de producción en términos per cápita:</a:t>
            </a:r>
          </a:p>
          <a:p>
            <a:pPr marL="0" indent="0" algn="ctr">
              <a:buNone/>
            </a:pPr>
            <a:r>
              <a:rPr lang="es-ES_tradnl" dirty="0"/>
              <a:t>𝑌 /𝐿 = 𝐹(𝐾/𝐿)</a:t>
            </a:r>
          </a:p>
          <a:p>
            <a:pPr marL="0" indent="0" algn="ctr">
              <a:buNone/>
            </a:pPr>
            <a:r>
              <a:rPr lang="es-ES_tradnl" dirty="0"/>
              <a:t>𝑦 = 𝑓(𝑘)</a:t>
            </a:r>
          </a:p>
          <a:p>
            <a:pPr marL="0" indent="0" algn="ctr">
              <a:buNone/>
            </a:pPr>
            <a:r>
              <a:rPr lang="es-ES_tradnl" dirty="0"/>
              <a:t>donde 𝑦 = 𝑌 /𝐿 , 𝑘 = 𝐾/𝐿</a:t>
            </a:r>
          </a:p>
        </p:txBody>
      </p:sp>
      <p:pic>
        <p:nvPicPr>
          <p:cNvPr id="4" name="Imagen 3">
            <a:extLst>
              <a:ext uri="{FF2B5EF4-FFF2-40B4-BE49-F238E27FC236}">
                <a16:creationId xmlns:a16="http://schemas.microsoft.com/office/drawing/2014/main" id="{EF1B9FA8-B6F4-0B00-3421-5B6D85A1A3BE}"/>
              </a:ext>
            </a:extLst>
          </p:cNvPr>
          <p:cNvPicPr>
            <a:picLocks noChangeAspect="1"/>
          </p:cNvPicPr>
          <p:nvPr/>
        </p:nvPicPr>
        <p:blipFill rotWithShape="1">
          <a:blip r:embed="rId2"/>
          <a:srcRect l="18786" t="29418" r="23482" b="43862"/>
          <a:stretch/>
        </p:blipFill>
        <p:spPr>
          <a:xfrm>
            <a:off x="6096000" y="1578427"/>
            <a:ext cx="5569883" cy="3701144"/>
          </a:xfrm>
          <a:prstGeom prst="rect">
            <a:avLst/>
          </a:prstGeom>
        </p:spPr>
      </p:pic>
      <p:sp>
        <p:nvSpPr>
          <p:cNvPr id="6" name="CuadroTexto 5">
            <a:extLst>
              <a:ext uri="{FF2B5EF4-FFF2-40B4-BE49-F238E27FC236}">
                <a16:creationId xmlns:a16="http://schemas.microsoft.com/office/drawing/2014/main" id="{149D93A8-A136-5360-1608-0BCEE58C9EBC}"/>
              </a:ext>
            </a:extLst>
          </p:cNvPr>
          <p:cNvSpPr txBox="1"/>
          <p:nvPr/>
        </p:nvSpPr>
        <p:spPr>
          <a:xfrm>
            <a:off x="6705600" y="1255262"/>
            <a:ext cx="5123544" cy="646331"/>
          </a:xfrm>
          <a:prstGeom prst="rect">
            <a:avLst/>
          </a:prstGeom>
          <a:noFill/>
        </p:spPr>
        <p:txBody>
          <a:bodyPr wrap="square">
            <a:spAutoFit/>
          </a:bodyPr>
          <a:lstStyle/>
          <a:p>
            <a:r>
              <a:rPr lang="es-ES_tradnl" dirty="0"/>
              <a:t>Su pendiente es la productividad marginal del capital (𝑃𝑀 𝑘 )</a:t>
            </a:r>
          </a:p>
        </p:txBody>
      </p:sp>
      <p:sp>
        <p:nvSpPr>
          <p:cNvPr id="8" name="CuadroTexto 7">
            <a:extLst>
              <a:ext uri="{FF2B5EF4-FFF2-40B4-BE49-F238E27FC236}">
                <a16:creationId xmlns:a16="http://schemas.microsoft.com/office/drawing/2014/main" id="{965541EA-849B-A757-5D05-9A1B498B3292}"/>
              </a:ext>
            </a:extLst>
          </p:cNvPr>
          <p:cNvSpPr txBox="1"/>
          <p:nvPr/>
        </p:nvSpPr>
        <p:spPr>
          <a:xfrm>
            <a:off x="6767908" y="5174493"/>
            <a:ext cx="3267719" cy="369332"/>
          </a:xfrm>
          <a:prstGeom prst="rect">
            <a:avLst/>
          </a:prstGeom>
          <a:noFill/>
        </p:spPr>
        <p:txBody>
          <a:bodyPr wrap="square">
            <a:spAutoFit/>
          </a:bodyPr>
          <a:lstStyle/>
          <a:p>
            <a:r>
              <a:rPr lang="es-ES_tradnl" dirty="0"/>
              <a:t>Figura 2.1: Diagrama de Solow</a:t>
            </a:r>
          </a:p>
        </p:txBody>
      </p:sp>
    </p:spTree>
    <p:extLst>
      <p:ext uri="{BB962C8B-B14F-4D97-AF65-F5344CB8AC3E}">
        <p14:creationId xmlns:p14="http://schemas.microsoft.com/office/powerpoint/2010/main" val="162489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DCA898-5BD6-A8FC-75C8-53E052DD24A4}"/>
              </a:ext>
            </a:extLst>
          </p:cNvPr>
          <p:cNvSpPr>
            <a:spLocks noGrp="1"/>
          </p:cNvSpPr>
          <p:nvPr>
            <p:ph type="title"/>
          </p:nvPr>
        </p:nvSpPr>
        <p:spPr/>
        <p:txBody>
          <a:bodyPr/>
          <a:lstStyle/>
          <a:p>
            <a:r>
              <a:rPr lang="es-ES_tradnl" dirty="0"/>
              <a:t>Ecuación fundamental</a:t>
            </a:r>
          </a:p>
        </p:txBody>
      </p:sp>
      <p:sp>
        <p:nvSpPr>
          <p:cNvPr id="3" name="Marcador de contenido 2">
            <a:extLst>
              <a:ext uri="{FF2B5EF4-FFF2-40B4-BE49-F238E27FC236}">
                <a16:creationId xmlns:a16="http://schemas.microsoft.com/office/drawing/2014/main" id="{A422B65E-5C18-225F-702C-DED3ABA77F57}"/>
              </a:ext>
            </a:extLst>
          </p:cNvPr>
          <p:cNvSpPr>
            <a:spLocks noGrp="1"/>
          </p:cNvSpPr>
          <p:nvPr>
            <p:ph idx="1"/>
          </p:nvPr>
        </p:nvSpPr>
        <p:spPr/>
        <p:txBody>
          <a:bodyPr/>
          <a:lstStyle/>
          <a:p>
            <a:endParaRPr lang="es-ES_tradnl" dirty="0"/>
          </a:p>
          <a:p>
            <a:r>
              <a:rPr lang="es-ES_tradnl" dirty="0"/>
              <a:t>La ecuación 𝑘 = 𝑠𝑓(𝑘) − 𝛿𝑘 se conoce como la ecuación fundamental de Solow-</a:t>
            </a:r>
            <a:r>
              <a:rPr lang="es-ES_tradnl" dirty="0" err="1"/>
              <a:t>Swan</a:t>
            </a:r>
            <a:r>
              <a:rPr lang="es-ES_tradnl" dirty="0"/>
              <a:t> y nos muestra como se incrementa el </a:t>
            </a:r>
            <a:r>
              <a:rPr lang="es-ES_tradnl" i="1" dirty="0"/>
              <a:t>stock</a:t>
            </a:r>
            <a:r>
              <a:rPr lang="es-ES_tradnl" dirty="0"/>
              <a:t> de capital per cápita.</a:t>
            </a:r>
          </a:p>
          <a:p>
            <a:endParaRPr lang="es-ES_tradnl" dirty="0"/>
          </a:p>
          <a:p>
            <a:r>
              <a:rPr lang="es-ES_tradnl" dirty="0"/>
              <a:t>El </a:t>
            </a:r>
            <a:r>
              <a:rPr lang="es-ES_tradnl" i="1" dirty="0"/>
              <a:t>stock</a:t>
            </a:r>
            <a:r>
              <a:rPr lang="es-ES_tradnl" dirty="0"/>
              <a:t> de capital de la economía va a incrementarse cuando los agentes económicos decidan aumentar la inversión y va a disminuir a medida que el capital se desgasta en el proceso </a:t>
            </a:r>
            <a:r>
              <a:rPr lang="es-ES_tradnl" dirty="0" smtClean="0"/>
              <a:t>productivo.</a:t>
            </a:r>
            <a:endParaRPr lang="es-ES_tradnl" dirty="0"/>
          </a:p>
        </p:txBody>
      </p:sp>
    </p:spTree>
    <p:extLst>
      <p:ext uri="{BB962C8B-B14F-4D97-AF65-F5344CB8AC3E}">
        <p14:creationId xmlns:p14="http://schemas.microsoft.com/office/powerpoint/2010/main" val="2846986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2BC744-38E8-9BE6-614F-FAC945ABBB2F}"/>
              </a:ext>
            </a:extLst>
          </p:cNvPr>
          <p:cNvSpPr>
            <a:spLocks noGrp="1"/>
          </p:cNvSpPr>
          <p:nvPr>
            <p:ph type="title"/>
          </p:nvPr>
        </p:nvSpPr>
        <p:spPr>
          <a:xfrm>
            <a:off x="648929" y="629266"/>
            <a:ext cx="3505495" cy="1622321"/>
          </a:xfrm>
        </p:spPr>
        <p:txBody>
          <a:bodyPr>
            <a:normAutofit/>
          </a:bodyPr>
          <a:lstStyle/>
          <a:p>
            <a:r>
              <a:rPr lang="es-ES_tradnl"/>
              <a:t>El estado estacionario</a:t>
            </a:r>
            <a:endParaRPr lang="es-ES_tradnl" dirty="0"/>
          </a:p>
        </p:txBody>
      </p:sp>
      <p:sp>
        <p:nvSpPr>
          <p:cNvPr id="3" name="Marcador de contenido 2">
            <a:extLst>
              <a:ext uri="{FF2B5EF4-FFF2-40B4-BE49-F238E27FC236}">
                <a16:creationId xmlns:a16="http://schemas.microsoft.com/office/drawing/2014/main" id="{99C5049B-C517-737C-A646-FBA3ABF8E3B5}"/>
              </a:ext>
            </a:extLst>
          </p:cNvPr>
          <p:cNvSpPr>
            <a:spLocks noGrp="1"/>
          </p:cNvSpPr>
          <p:nvPr>
            <p:ph idx="1"/>
          </p:nvPr>
        </p:nvSpPr>
        <p:spPr>
          <a:xfrm>
            <a:off x="648931" y="2438400"/>
            <a:ext cx="3505494" cy="3785419"/>
          </a:xfrm>
        </p:spPr>
        <p:txBody>
          <a:bodyPr>
            <a:normAutofit/>
          </a:bodyPr>
          <a:lstStyle/>
          <a:p>
            <a:r>
              <a:rPr lang="es-ES_tradnl" sz="1600" dirty="0"/>
              <a:t>En el punto 𝑘 ∗ del gráfico, el ahorro es igual a la depreciación del </a:t>
            </a:r>
            <a:r>
              <a:rPr lang="es-ES_tradnl" sz="1600" dirty="0" smtClean="0"/>
              <a:t>capital. Ahí </a:t>
            </a:r>
            <a:r>
              <a:rPr lang="es-ES_tradnl" sz="1600" dirty="0"/>
              <a:t>la inversión no puede cubrir aumentos del </a:t>
            </a:r>
            <a:r>
              <a:rPr lang="es-ES_tradnl" sz="1600" i="1" dirty="0"/>
              <a:t>stock</a:t>
            </a:r>
            <a:r>
              <a:rPr lang="es-ES_tradnl" sz="1600" dirty="0"/>
              <a:t> de capital y entonces la tasa de crecimiento de la producción se mantendría constante, a ese punto se le conoce como estado estacionario. </a:t>
            </a:r>
          </a:p>
          <a:p>
            <a:r>
              <a:rPr lang="es-ES_tradnl" sz="1600" dirty="0"/>
              <a:t>Para que las economías tengan un fuerte crecimiento de la producción requieren de una mayor tasa de ahorro, pero el crecimiento no es indefinido, en el largo plazo se tiende al estado estacionario.</a:t>
            </a:r>
          </a:p>
        </p:txBody>
      </p:sp>
      <p:sp>
        <p:nvSpPr>
          <p:cNvPr id="19"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a:extLst>
              <a:ext uri="{FF2B5EF4-FFF2-40B4-BE49-F238E27FC236}">
                <a16:creationId xmlns:a16="http://schemas.microsoft.com/office/drawing/2014/main" id="{FA6783F3-CA2F-BF62-DC27-0E2086937E34}"/>
              </a:ext>
            </a:extLst>
          </p:cNvPr>
          <p:cNvPicPr>
            <a:picLocks noChangeAspect="1"/>
          </p:cNvPicPr>
          <p:nvPr/>
        </p:nvPicPr>
        <p:blipFill rotWithShape="1">
          <a:blip r:embed="rId2"/>
          <a:srcRect l="10971" t="10425" r="24603" b="5256"/>
          <a:stretch/>
        </p:blipFill>
        <p:spPr>
          <a:xfrm>
            <a:off x="5405862" y="1546336"/>
            <a:ext cx="6019331" cy="3762081"/>
          </a:xfrm>
          <a:prstGeom prst="rect">
            <a:avLst/>
          </a:prstGeom>
          <a:effectLst/>
        </p:spPr>
      </p:pic>
      <p:sp>
        <p:nvSpPr>
          <p:cNvPr id="6" name="CuadroTexto 5">
            <a:extLst>
              <a:ext uri="{FF2B5EF4-FFF2-40B4-BE49-F238E27FC236}">
                <a16:creationId xmlns:a16="http://schemas.microsoft.com/office/drawing/2014/main" id="{389DDE2F-1EEE-8BB4-6FDC-7EDD2BBD64BF}"/>
              </a:ext>
            </a:extLst>
          </p:cNvPr>
          <p:cNvSpPr txBox="1"/>
          <p:nvPr/>
        </p:nvSpPr>
        <p:spPr>
          <a:xfrm>
            <a:off x="5329193" y="5308417"/>
            <a:ext cx="4758236" cy="369332"/>
          </a:xfrm>
          <a:prstGeom prst="rect">
            <a:avLst/>
          </a:prstGeom>
          <a:noFill/>
        </p:spPr>
        <p:txBody>
          <a:bodyPr wrap="square">
            <a:spAutoFit/>
          </a:bodyPr>
          <a:lstStyle/>
          <a:p>
            <a:r>
              <a:rPr lang="es-ES_tradnl" dirty="0"/>
              <a:t>Figura 2.3: Estado estacionario incrementando s</a:t>
            </a:r>
          </a:p>
        </p:txBody>
      </p:sp>
    </p:spTree>
    <p:extLst>
      <p:ext uri="{BB962C8B-B14F-4D97-AF65-F5344CB8AC3E}">
        <p14:creationId xmlns:p14="http://schemas.microsoft.com/office/powerpoint/2010/main" val="1349148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731CDF-2537-9D3C-4CA4-C30A4A99A4EE}"/>
              </a:ext>
            </a:extLst>
          </p:cNvPr>
          <p:cNvSpPr>
            <a:spLocks noGrp="1"/>
          </p:cNvSpPr>
          <p:nvPr>
            <p:ph type="title"/>
          </p:nvPr>
        </p:nvSpPr>
        <p:spPr>
          <a:xfrm>
            <a:off x="648929" y="629266"/>
            <a:ext cx="3505495" cy="1622321"/>
          </a:xfrm>
        </p:spPr>
        <p:txBody>
          <a:bodyPr>
            <a:normAutofit/>
          </a:bodyPr>
          <a:lstStyle/>
          <a:p>
            <a:r>
              <a:rPr lang="es-ES_tradnl" dirty="0"/>
              <a:t>La regla de oro</a:t>
            </a:r>
          </a:p>
        </p:txBody>
      </p:sp>
      <p:sp>
        <p:nvSpPr>
          <p:cNvPr id="3" name="Marcador de contenido 2">
            <a:extLst>
              <a:ext uri="{FF2B5EF4-FFF2-40B4-BE49-F238E27FC236}">
                <a16:creationId xmlns:a16="http://schemas.microsoft.com/office/drawing/2014/main" id="{A7A21D38-3451-CBA7-1FFD-0FAE95D541E7}"/>
              </a:ext>
            </a:extLst>
          </p:cNvPr>
          <p:cNvSpPr>
            <a:spLocks noGrp="1"/>
          </p:cNvSpPr>
          <p:nvPr>
            <p:ph idx="1"/>
          </p:nvPr>
        </p:nvSpPr>
        <p:spPr>
          <a:xfrm>
            <a:off x="648931" y="2438400"/>
            <a:ext cx="3505494" cy="3785419"/>
          </a:xfrm>
        </p:spPr>
        <p:txBody>
          <a:bodyPr>
            <a:normAutofit/>
          </a:bodyPr>
          <a:lstStyle/>
          <a:p>
            <a:r>
              <a:rPr lang="es-ES_tradnl" sz="2000"/>
              <a:t>La regla de oro se refiere al nivel de capital que genera el estado estacionario con el mayor consumo posible. </a:t>
            </a:r>
          </a:p>
          <a:p>
            <a:r>
              <a:rPr lang="es-ES_tradnl" sz="2000"/>
              <a:t>Eso ocurre cuando la productividad marginal del capital per cápita (pendiente de la función de producción) es igual a la pendiente de la curva de depreciación.</a:t>
            </a:r>
          </a:p>
        </p:txBody>
      </p:sp>
      <p:sp>
        <p:nvSpPr>
          <p:cNvPr id="9"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a:extLst>
              <a:ext uri="{FF2B5EF4-FFF2-40B4-BE49-F238E27FC236}">
                <a16:creationId xmlns:a16="http://schemas.microsoft.com/office/drawing/2014/main" id="{DBF2DDFA-2AED-6B8A-E86E-88518E1C6642}"/>
              </a:ext>
            </a:extLst>
          </p:cNvPr>
          <p:cNvPicPr>
            <a:picLocks noChangeAspect="1"/>
          </p:cNvPicPr>
          <p:nvPr/>
        </p:nvPicPr>
        <p:blipFill>
          <a:blip r:embed="rId2"/>
          <a:stretch>
            <a:fillRect/>
          </a:stretch>
        </p:blipFill>
        <p:spPr>
          <a:xfrm>
            <a:off x="5137896" y="986971"/>
            <a:ext cx="6542750" cy="4321447"/>
          </a:xfrm>
          <a:prstGeom prst="rect">
            <a:avLst/>
          </a:prstGeom>
          <a:effectLst/>
        </p:spPr>
      </p:pic>
      <p:sp>
        <p:nvSpPr>
          <p:cNvPr id="6" name="CuadroTexto 5">
            <a:extLst>
              <a:ext uri="{FF2B5EF4-FFF2-40B4-BE49-F238E27FC236}">
                <a16:creationId xmlns:a16="http://schemas.microsoft.com/office/drawing/2014/main" id="{3F8FBF95-6FE3-B91F-D9B4-909012A3D2C0}"/>
              </a:ext>
            </a:extLst>
          </p:cNvPr>
          <p:cNvSpPr txBox="1"/>
          <p:nvPr/>
        </p:nvSpPr>
        <p:spPr>
          <a:xfrm>
            <a:off x="6197600" y="5368273"/>
            <a:ext cx="2656114" cy="369332"/>
          </a:xfrm>
          <a:prstGeom prst="rect">
            <a:avLst/>
          </a:prstGeom>
          <a:noFill/>
        </p:spPr>
        <p:txBody>
          <a:bodyPr wrap="square">
            <a:spAutoFit/>
          </a:bodyPr>
          <a:lstStyle/>
          <a:p>
            <a:r>
              <a:rPr lang="es-ES_tradnl" dirty="0"/>
              <a:t>Figura 2.4: Regla de oro</a:t>
            </a:r>
          </a:p>
        </p:txBody>
      </p:sp>
    </p:spTree>
    <p:extLst>
      <p:ext uri="{BB962C8B-B14F-4D97-AF65-F5344CB8AC3E}">
        <p14:creationId xmlns:p14="http://schemas.microsoft.com/office/powerpoint/2010/main" val="967351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1079F6-D832-33A5-32E8-1EA26E4F8B6A}"/>
              </a:ext>
            </a:extLst>
          </p:cNvPr>
          <p:cNvSpPr>
            <a:spLocks noGrp="1"/>
          </p:cNvSpPr>
          <p:nvPr>
            <p:ph type="title"/>
          </p:nvPr>
        </p:nvSpPr>
        <p:spPr/>
        <p:txBody>
          <a:bodyPr/>
          <a:lstStyle/>
          <a:p>
            <a:r>
              <a:rPr lang="es-ES_tradnl" dirty="0"/>
              <a:t>Crecimiento poblacional y crecimiento económico</a:t>
            </a:r>
          </a:p>
        </p:txBody>
      </p:sp>
      <mc:AlternateContent xmlns:mc="http://schemas.openxmlformats.org/markup-compatibility/2006" xmlns:a14="http://schemas.microsoft.com/office/drawing/2010/main">
        <mc:Choice Requires="a14">
          <p:sp>
            <p:nvSpPr>
              <p:cNvPr id="3" name="Marcador de contenido 2">
                <a:extLst>
                  <a:ext uri="{FF2B5EF4-FFF2-40B4-BE49-F238E27FC236}">
                    <a16:creationId xmlns:a16="http://schemas.microsoft.com/office/drawing/2014/main" id="{53FEA612-F3FC-1EBB-3E1D-FC0B4D304E99}"/>
                  </a:ext>
                </a:extLst>
              </p:cNvPr>
              <p:cNvSpPr>
                <a:spLocks noGrp="1"/>
              </p:cNvSpPr>
              <p:nvPr>
                <p:ph idx="1"/>
              </p:nvPr>
            </p:nvSpPr>
            <p:spPr/>
            <p:txBody>
              <a:bodyPr/>
              <a:lstStyle/>
              <a:p>
                <a:r>
                  <a:rPr lang="es-ES_tradnl" dirty="0"/>
                  <a:t>En la ecuación fundamental de Solow-</a:t>
                </a:r>
                <a:r>
                  <a:rPr lang="es-ES_tradnl" dirty="0" err="1"/>
                  <a:t>Swan</a:t>
                </a:r>
                <a:r>
                  <a:rPr lang="es-ES_tradnl" dirty="0"/>
                  <a:t> otros factores podrían determinar la tasa de crecimiento de la economía, por ejemplo el crecimiento poblacional (n).</a:t>
                </a:r>
              </a:p>
              <a:p>
                <a:r>
                  <a:rPr lang="es-ES_tradnl" dirty="0"/>
                  <a:t>La ecuación fundamental se expresa de la manera siguiente:</a:t>
                </a:r>
              </a:p>
              <a:p>
                <a:pPr marL="0" indent="0" algn="ctr">
                  <a:buNone/>
                </a:pP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𝑘</m:t>
                        </m:r>
                      </m:e>
                    </m:acc>
                  </m:oMath>
                </a14:m>
                <a:r>
                  <a:rPr lang="es-ES_tradnl" dirty="0"/>
                  <a:t> = 𝑠𝑓(𝑘) − (𝛿 + 𝑛)𝑘</a:t>
                </a:r>
              </a:p>
              <a:p>
                <a:pPr algn="just"/>
                <a:r>
                  <a:rPr lang="es-ES_tradnl" dirty="0"/>
                  <a:t>Así países o regiones con un alto crecimiento poblacional, tendrán menor crecimiento del capital y, por lo tanto, menor crecimiento de la producción.</a:t>
                </a:r>
              </a:p>
            </p:txBody>
          </p:sp>
        </mc:Choice>
        <mc:Fallback xmlns="">
          <p:sp>
            <p:nvSpPr>
              <p:cNvPr id="3" name="Marcador de contenido 2">
                <a:extLst>
                  <a:ext uri="{FF2B5EF4-FFF2-40B4-BE49-F238E27FC236}">
                    <a16:creationId xmlns:a16="http://schemas.microsoft.com/office/drawing/2014/main" id="{53FEA612-F3FC-1EBB-3E1D-FC0B4D304E99}"/>
                  </a:ext>
                </a:extLst>
              </p:cNvPr>
              <p:cNvSpPr>
                <a:spLocks noGrp="1" noRot="1" noChangeAspect="1" noMove="1" noResize="1" noEditPoints="1" noAdjustHandles="1" noChangeArrowheads="1" noChangeShapeType="1" noTextEdit="1"/>
              </p:cNvSpPr>
              <p:nvPr>
                <p:ph idx="1"/>
              </p:nvPr>
            </p:nvSpPr>
            <p:spPr>
              <a:blipFill>
                <a:blip r:embed="rId2"/>
                <a:stretch>
                  <a:fillRect l="-1086" t="-2326" r="-1930"/>
                </a:stretch>
              </a:blipFill>
            </p:spPr>
            <p:txBody>
              <a:bodyPr/>
              <a:lstStyle/>
              <a:p>
                <a:r>
                  <a:rPr lang="es-ES_tradnl">
                    <a:noFill/>
                  </a:rPr>
                  <a:t> </a:t>
                </a:r>
              </a:p>
            </p:txBody>
          </p:sp>
        </mc:Fallback>
      </mc:AlternateContent>
    </p:spTree>
    <p:extLst>
      <p:ext uri="{BB962C8B-B14F-4D97-AF65-F5344CB8AC3E}">
        <p14:creationId xmlns:p14="http://schemas.microsoft.com/office/powerpoint/2010/main" val="157061899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TotalTime>
  <Words>432</Words>
  <Application>Microsoft Office PowerPoint</Application>
  <PresentationFormat>Panorámica</PresentationFormat>
  <Paragraphs>33</Paragraphs>
  <Slides>7</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7</vt:i4>
      </vt:variant>
    </vt:vector>
  </HeadingPairs>
  <TitlesOfParts>
    <vt:vector size="12" baseType="lpstr">
      <vt:lpstr>Arial</vt:lpstr>
      <vt:lpstr>Calibri</vt:lpstr>
      <vt:lpstr>Calibri Light</vt:lpstr>
      <vt:lpstr>Cambria Math</vt:lpstr>
      <vt:lpstr>Tema de Office</vt:lpstr>
      <vt:lpstr>Capítulo 2. El modelo de Solow-Swan</vt:lpstr>
      <vt:lpstr>Modelo de Solow-Swan</vt:lpstr>
      <vt:lpstr>Función de producción</vt:lpstr>
      <vt:lpstr>Ecuación fundamental</vt:lpstr>
      <vt:lpstr>El estado estacionario</vt:lpstr>
      <vt:lpstr>La regla de oro</vt:lpstr>
      <vt:lpstr>Crecimiento poblacional y crecimiento económico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2. El modelo de Solow-Swan</dc:title>
  <dc:creator>LUIS QUINTANA ROMERO</dc:creator>
  <cp:lastModifiedBy>Revisor</cp:lastModifiedBy>
  <cp:revision>2</cp:revision>
  <dcterms:created xsi:type="dcterms:W3CDTF">2023-01-21T02:45:30Z</dcterms:created>
  <dcterms:modified xsi:type="dcterms:W3CDTF">2023-03-23T17:13:24Z</dcterms:modified>
</cp:coreProperties>
</file>